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1" d="100"/>
          <a:sy n="131" d="100"/>
        </p:scale>
        <p:origin x="-256" y="-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0075701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685800" y="1046558"/>
            <a:ext cx="7772400" cy="1102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indent="304800">
              <a:buClr>
                <a:srgbClr val="FFA711"/>
              </a:buClr>
              <a:buSzPct val="100000"/>
              <a:defRPr sz="4800" b="1">
                <a:solidFill>
                  <a:srgbClr val="FFA711"/>
                </a:solidFill>
              </a:defRPr>
            </a:lvl1pPr>
            <a:lvl2pPr indent="304800">
              <a:buClr>
                <a:srgbClr val="FFA711"/>
              </a:buClr>
              <a:buSzPct val="100000"/>
              <a:defRPr sz="4800" b="1">
                <a:solidFill>
                  <a:srgbClr val="FFA711"/>
                </a:solidFill>
              </a:defRPr>
            </a:lvl2pPr>
            <a:lvl3pPr indent="304800">
              <a:buClr>
                <a:srgbClr val="FFA711"/>
              </a:buClr>
              <a:buSzPct val="100000"/>
              <a:defRPr sz="4800" b="1">
                <a:solidFill>
                  <a:srgbClr val="FFA711"/>
                </a:solidFill>
              </a:defRPr>
            </a:lvl3pPr>
            <a:lvl4pPr indent="304800">
              <a:buClr>
                <a:srgbClr val="FFA711"/>
              </a:buClr>
              <a:buSzPct val="100000"/>
              <a:defRPr sz="4800" b="1">
                <a:solidFill>
                  <a:srgbClr val="FFA711"/>
                </a:solidFill>
              </a:defRPr>
            </a:lvl4pPr>
            <a:lvl5pPr indent="304800">
              <a:buClr>
                <a:srgbClr val="FFA711"/>
              </a:buClr>
              <a:buSzPct val="100000"/>
              <a:defRPr sz="4800" b="1">
                <a:solidFill>
                  <a:srgbClr val="FFA711"/>
                </a:solidFill>
              </a:defRPr>
            </a:lvl5pPr>
            <a:lvl6pPr indent="304800">
              <a:buClr>
                <a:srgbClr val="FFA711"/>
              </a:buClr>
              <a:buSzPct val="100000"/>
              <a:defRPr sz="4800" b="1">
                <a:solidFill>
                  <a:srgbClr val="FFA711"/>
                </a:solidFill>
              </a:defRPr>
            </a:lvl6pPr>
            <a:lvl7pPr indent="304800">
              <a:buClr>
                <a:srgbClr val="FFA711"/>
              </a:buClr>
              <a:buSzPct val="100000"/>
              <a:defRPr sz="4800" b="1">
                <a:solidFill>
                  <a:srgbClr val="FFA711"/>
                </a:solidFill>
              </a:defRPr>
            </a:lvl7pPr>
            <a:lvl8pPr indent="304800">
              <a:buClr>
                <a:srgbClr val="FFA711"/>
              </a:buClr>
              <a:buSzPct val="100000"/>
              <a:defRPr sz="4800" b="1">
                <a:solidFill>
                  <a:srgbClr val="FFA711"/>
                </a:solidFill>
              </a:defRPr>
            </a:lvl8pPr>
            <a:lvl9pPr indent="304800">
              <a:buClr>
                <a:srgbClr val="FFA711"/>
              </a:buClr>
              <a:buSzPct val="100000"/>
              <a:defRPr sz="4800" b="1">
                <a:solidFill>
                  <a:srgbClr val="FFA711"/>
                </a:solidFill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ubTitle" idx="1"/>
          </p:nvPr>
        </p:nvSpPr>
        <p:spPr>
          <a:xfrm>
            <a:off x="685800" y="2182817"/>
            <a:ext cx="7772400" cy="8387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0">
              <a:buNone/>
              <a:defRPr/>
            </a:lvl1pPr>
            <a:lvl2pPr marL="0" indent="203200">
              <a:spcBef>
                <a:spcPts val="0"/>
              </a:spcBef>
              <a:buSzPct val="100000"/>
              <a:buNone/>
              <a:defRPr sz="3200"/>
            </a:lvl2pPr>
            <a:lvl3pPr marL="0" indent="203200">
              <a:spcBef>
                <a:spcPts val="0"/>
              </a:spcBef>
              <a:buSzPct val="100000"/>
              <a:buNone/>
              <a:defRPr sz="3200"/>
            </a:lvl3pPr>
            <a:lvl4pPr marL="0" indent="203200">
              <a:spcBef>
                <a:spcPts val="0"/>
              </a:spcBef>
              <a:buSzPct val="100000"/>
              <a:buNone/>
              <a:defRPr sz="3200"/>
            </a:lvl4pPr>
            <a:lvl5pPr marL="0" indent="203200">
              <a:spcBef>
                <a:spcPts val="0"/>
              </a:spcBef>
              <a:buSzPct val="100000"/>
              <a:buNone/>
              <a:defRPr sz="3200"/>
            </a:lvl5pPr>
            <a:lvl6pPr marL="0" indent="203200">
              <a:spcBef>
                <a:spcPts val="0"/>
              </a:spcBef>
              <a:buSzPct val="100000"/>
              <a:buNone/>
              <a:defRPr sz="3200"/>
            </a:lvl6pPr>
            <a:lvl7pPr marL="0" indent="203200">
              <a:spcBef>
                <a:spcPts val="0"/>
              </a:spcBef>
              <a:buSzPct val="100000"/>
              <a:buNone/>
              <a:defRPr sz="3200"/>
            </a:lvl7pPr>
            <a:lvl8pPr marL="0" indent="203200">
              <a:spcBef>
                <a:spcPts val="0"/>
              </a:spcBef>
              <a:buSzPct val="100000"/>
              <a:buNone/>
              <a:defRPr sz="3200"/>
            </a:lvl8pPr>
            <a:lvl9pPr marL="0" indent="203200">
              <a:spcBef>
                <a:spcPts val="0"/>
              </a:spcBef>
              <a:buSzPct val="100000"/>
              <a:buNone/>
              <a:defRPr sz="3200"/>
            </a:lvl9pPr>
          </a:lstStyle>
          <a:p>
            <a:endParaRPr/>
          </a:p>
        </p:txBody>
      </p:sp>
      <p:grpSp>
        <p:nvGrpSpPr>
          <p:cNvPr id="11" name="Shape 11"/>
          <p:cNvGrpSpPr/>
          <p:nvPr/>
        </p:nvGrpSpPr>
        <p:grpSpPr>
          <a:xfrm>
            <a:off x="0" y="3461599"/>
            <a:ext cx="9144000" cy="1647971"/>
            <a:chOff x="0" y="3690482"/>
            <a:chExt cx="9144000" cy="850171"/>
          </a:xfrm>
        </p:grpSpPr>
        <p:sp>
          <p:nvSpPr>
            <p:cNvPr id="12" name="Shape 12"/>
            <p:cNvSpPr/>
            <p:nvPr/>
          </p:nvSpPr>
          <p:spPr>
            <a:xfrm>
              <a:off x="0" y="4419321"/>
              <a:ext cx="9144000" cy="72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13" name="Shape 13"/>
            <p:cNvSpPr/>
            <p:nvPr/>
          </p:nvSpPr>
          <p:spPr>
            <a:xfrm>
              <a:off x="0" y="3774403"/>
              <a:ext cx="9144000" cy="118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0" y="3875339"/>
              <a:ext cx="9144000" cy="116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15" name="Shape 15"/>
            <p:cNvSpPr/>
            <p:nvPr/>
          </p:nvSpPr>
          <p:spPr>
            <a:xfrm>
              <a:off x="0" y="3956051"/>
              <a:ext cx="9144000" cy="182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16" name="Shape 16"/>
            <p:cNvSpPr/>
            <p:nvPr/>
          </p:nvSpPr>
          <p:spPr>
            <a:xfrm>
              <a:off x="0" y="4186767"/>
              <a:ext cx="9144000" cy="13379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17" name="Shape 17"/>
            <p:cNvSpPr/>
            <p:nvPr/>
          </p:nvSpPr>
          <p:spPr>
            <a:xfrm>
              <a:off x="0" y="4320625"/>
              <a:ext cx="9144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18" name="Shape 18"/>
            <p:cNvSpPr/>
            <p:nvPr/>
          </p:nvSpPr>
          <p:spPr>
            <a:xfrm>
              <a:off x="0" y="4478853"/>
              <a:ext cx="9144000" cy="61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19" name="Shape 19"/>
            <p:cNvSpPr/>
            <p:nvPr/>
          </p:nvSpPr>
          <p:spPr>
            <a:xfrm>
              <a:off x="0" y="3690482"/>
              <a:ext cx="9144000" cy="456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>
                <a:solidFill>
                  <a:srgbClr val="FFA711"/>
                </a:solidFill>
              </a:defRPr>
            </a:lvl1pPr>
            <a:lvl2pPr>
              <a:defRPr>
                <a:solidFill>
                  <a:srgbClr val="FFA711"/>
                </a:solidFill>
              </a:defRPr>
            </a:lvl2pPr>
            <a:lvl3pPr>
              <a:defRPr>
                <a:solidFill>
                  <a:srgbClr val="FFA711"/>
                </a:solidFill>
              </a:defRPr>
            </a:lvl3pPr>
            <a:lvl4pPr>
              <a:defRPr>
                <a:solidFill>
                  <a:srgbClr val="FFA711"/>
                </a:solidFill>
              </a:defRPr>
            </a:lvl4pPr>
            <a:lvl5pPr>
              <a:defRPr>
                <a:solidFill>
                  <a:srgbClr val="FFA711"/>
                </a:solidFill>
              </a:defRPr>
            </a:lvl5pPr>
            <a:lvl6pPr>
              <a:defRPr>
                <a:solidFill>
                  <a:srgbClr val="FFA711"/>
                </a:solidFill>
              </a:defRPr>
            </a:lvl6pPr>
            <a:lvl7pPr>
              <a:defRPr>
                <a:solidFill>
                  <a:srgbClr val="FFA711"/>
                </a:solidFill>
              </a:defRPr>
            </a:lvl7pPr>
            <a:lvl8pPr>
              <a:defRPr>
                <a:solidFill>
                  <a:srgbClr val="FFA711"/>
                </a:solidFill>
              </a:defRPr>
            </a:lvl8pPr>
            <a:lvl9pPr>
              <a:defRPr>
                <a:solidFill>
                  <a:srgbClr val="FFA711"/>
                </a:solidFill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2669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grpSp>
        <p:nvGrpSpPr>
          <p:cNvPr id="23" name="Shape 23"/>
          <p:cNvGrpSpPr/>
          <p:nvPr/>
        </p:nvGrpSpPr>
        <p:grpSpPr>
          <a:xfrm>
            <a:off x="0" y="4559110"/>
            <a:ext cx="9144000" cy="584536"/>
            <a:chOff x="0" y="3690482"/>
            <a:chExt cx="9144000" cy="301556"/>
          </a:xfrm>
        </p:grpSpPr>
        <p:sp>
          <p:nvSpPr>
            <p:cNvPr id="24" name="Shape 24"/>
            <p:cNvSpPr/>
            <p:nvPr/>
          </p:nvSpPr>
          <p:spPr>
            <a:xfrm>
              <a:off x="0" y="3774403"/>
              <a:ext cx="9144000" cy="118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25" name="Shape 25"/>
            <p:cNvSpPr/>
            <p:nvPr/>
          </p:nvSpPr>
          <p:spPr>
            <a:xfrm>
              <a:off x="0" y="3875339"/>
              <a:ext cx="9144000" cy="116699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26" name="Shape 26"/>
            <p:cNvSpPr/>
            <p:nvPr/>
          </p:nvSpPr>
          <p:spPr>
            <a:xfrm>
              <a:off x="0" y="3690482"/>
              <a:ext cx="9144000" cy="45600"/>
            </a:xfrm>
            <a:prstGeom prst="rect">
              <a:avLst/>
            </a:prstGeom>
            <a:solidFill>
              <a:srgbClr val="FF6428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9" cy="32669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9" cy="32669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endParaRPr/>
          </a:p>
        </p:txBody>
      </p:sp>
      <p:grpSp>
        <p:nvGrpSpPr>
          <p:cNvPr id="31" name="Shape 31"/>
          <p:cNvGrpSpPr/>
          <p:nvPr/>
        </p:nvGrpSpPr>
        <p:grpSpPr>
          <a:xfrm>
            <a:off x="0" y="4559110"/>
            <a:ext cx="9144000" cy="584536"/>
            <a:chOff x="0" y="3690482"/>
            <a:chExt cx="9144000" cy="301556"/>
          </a:xfrm>
        </p:grpSpPr>
        <p:sp>
          <p:nvSpPr>
            <p:cNvPr id="32" name="Shape 32"/>
            <p:cNvSpPr/>
            <p:nvPr/>
          </p:nvSpPr>
          <p:spPr>
            <a:xfrm>
              <a:off x="0" y="3774403"/>
              <a:ext cx="9144000" cy="118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33" name="Shape 33"/>
            <p:cNvSpPr/>
            <p:nvPr/>
          </p:nvSpPr>
          <p:spPr>
            <a:xfrm>
              <a:off x="0" y="3875339"/>
              <a:ext cx="9144000" cy="116699"/>
            </a:xfrm>
            <a:prstGeom prst="rect">
              <a:avLst/>
            </a:prstGeom>
            <a:solidFill>
              <a:srgbClr val="E9E0C9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34" name="Shape 34"/>
            <p:cNvSpPr/>
            <p:nvPr/>
          </p:nvSpPr>
          <p:spPr>
            <a:xfrm>
              <a:off x="0" y="3690482"/>
              <a:ext cx="9144000" cy="456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grpSp>
        <p:nvGrpSpPr>
          <p:cNvPr id="37" name="Shape 37"/>
          <p:cNvGrpSpPr/>
          <p:nvPr/>
        </p:nvGrpSpPr>
        <p:grpSpPr>
          <a:xfrm>
            <a:off x="0" y="4559110"/>
            <a:ext cx="9144000" cy="584536"/>
            <a:chOff x="0" y="3690482"/>
            <a:chExt cx="9144000" cy="301556"/>
          </a:xfrm>
        </p:grpSpPr>
        <p:sp>
          <p:nvSpPr>
            <p:cNvPr id="38" name="Shape 38"/>
            <p:cNvSpPr/>
            <p:nvPr/>
          </p:nvSpPr>
          <p:spPr>
            <a:xfrm>
              <a:off x="0" y="3774403"/>
              <a:ext cx="9144000" cy="118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39" name="Shape 39"/>
            <p:cNvSpPr/>
            <p:nvPr/>
          </p:nvSpPr>
          <p:spPr>
            <a:xfrm>
              <a:off x="0" y="3875339"/>
              <a:ext cx="9144000" cy="116699"/>
            </a:xfrm>
            <a:prstGeom prst="rect">
              <a:avLst/>
            </a:prstGeom>
            <a:solidFill>
              <a:srgbClr val="E9E0C9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40" name="Shape 40"/>
            <p:cNvSpPr/>
            <p:nvPr/>
          </p:nvSpPr>
          <p:spPr>
            <a:xfrm>
              <a:off x="0" y="3690482"/>
              <a:ext cx="9144000" cy="45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399" cy="4718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0" indent="88900" algn="ctr">
              <a:buClr>
                <a:srgbClr val="FFA711"/>
              </a:buClr>
              <a:buSzPct val="100000"/>
              <a:buNone/>
              <a:defRPr sz="1400">
                <a:solidFill>
                  <a:srgbClr val="FFA711"/>
                </a:solidFill>
              </a:defRPr>
            </a:lvl1pPr>
          </a:lstStyle>
          <a:p>
            <a:endParaRPr/>
          </a:p>
        </p:txBody>
      </p:sp>
      <p:grpSp>
        <p:nvGrpSpPr>
          <p:cNvPr id="43" name="Shape 43"/>
          <p:cNvGrpSpPr/>
          <p:nvPr/>
        </p:nvGrpSpPr>
        <p:grpSpPr>
          <a:xfrm>
            <a:off x="0" y="4559110"/>
            <a:ext cx="9144000" cy="584536"/>
            <a:chOff x="0" y="3690482"/>
            <a:chExt cx="9144000" cy="301556"/>
          </a:xfrm>
        </p:grpSpPr>
        <p:sp>
          <p:nvSpPr>
            <p:cNvPr id="44" name="Shape 44"/>
            <p:cNvSpPr/>
            <p:nvPr/>
          </p:nvSpPr>
          <p:spPr>
            <a:xfrm>
              <a:off x="0" y="3774403"/>
              <a:ext cx="9144000" cy="118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45" name="Shape 45"/>
            <p:cNvSpPr/>
            <p:nvPr/>
          </p:nvSpPr>
          <p:spPr>
            <a:xfrm>
              <a:off x="0" y="3875339"/>
              <a:ext cx="9144000" cy="116699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46" name="Shape 46"/>
            <p:cNvSpPr/>
            <p:nvPr/>
          </p:nvSpPr>
          <p:spPr>
            <a:xfrm>
              <a:off x="0" y="3690482"/>
              <a:ext cx="9144000" cy="45600"/>
            </a:xfrm>
            <a:prstGeom prst="rect">
              <a:avLst/>
            </a:prstGeom>
            <a:solidFill>
              <a:srgbClr val="FF6428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Shape 48"/>
          <p:cNvGrpSpPr/>
          <p:nvPr/>
        </p:nvGrpSpPr>
        <p:grpSpPr>
          <a:xfrm>
            <a:off x="0" y="3461599"/>
            <a:ext cx="9144000" cy="1647971"/>
            <a:chOff x="0" y="3690482"/>
            <a:chExt cx="9144000" cy="850171"/>
          </a:xfrm>
        </p:grpSpPr>
        <p:sp>
          <p:nvSpPr>
            <p:cNvPr id="49" name="Shape 49"/>
            <p:cNvSpPr/>
            <p:nvPr/>
          </p:nvSpPr>
          <p:spPr>
            <a:xfrm>
              <a:off x="0" y="4419321"/>
              <a:ext cx="9144000" cy="720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50" name="Shape 50"/>
            <p:cNvSpPr/>
            <p:nvPr/>
          </p:nvSpPr>
          <p:spPr>
            <a:xfrm>
              <a:off x="0" y="3774403"/>
              <a:ext cx="9144000" cy="118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51" name="Shape 51"/>
            <p:cNvSpPr/>
            <p:nvPr/>
          </p:nvSpPr>
          <p:spPr>
            <a:xfrm>
              <a:off x="0" y="3875339"/>
              <a:ext cx="9144000" cy="116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52" name="Shape 52"/>
            <p:cNvSpPr/>
            <p:nvPr/>
          </p:nvSpPr>
          <p:spPr>
            <a:xfrm>
              <a:off x="0" y="3956051"/>
              <a:ext cx="9144000" cy="182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53" name="Shape 53"/>
            <p:cNvSpPr/>
            <p:nvPr/>
          </p:nvSpPr>
          <p:spPr>
            <a:xfrm>
              <a:off x="0" y="4186767"/>
              <a:ext cx="9144000" cy="13379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54" name="Shape 54"/>
            <p:cNvSpPr/>
            <p:nvPr/>
          </p:nvSpPr>
          <p:spPr>
            <a:xfrm>
              <a:off x="0" y="4320625"/>
              <a:ext cx="9144000" cy="7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55" name="Shape 55"/>
            <p:cNvSpPr/>
            <p:nvPr/>
          </p:nvSpPr>
          <p:spPr>
            <a:xfrm>
              <a:off x="0" y="4478853"/>
              <a:ext cx="9144000" cy="618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  <p:sp>
          <p:nvSpPr>
            <p:cNvPr id="56" name="Shape 56"/>
            <p:cNvSpPr/>
            <p:nvPr/>
          </p:nvSpPr>
          <p:spPr>
            <a:xfrm>
              <a:off x="0" y="3690482"/>
              <a:ext cx="9144000" cy="45600"/>
            </a:xfrm>
            <a:prstGeom prst="rect">
              <a:avLst/>
            </a:prstGeom>
            <a:solidFill>
              <a:srgbClr val="FFA711"/>
            </a:solidFill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0F23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marL="0" indent="27940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27940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27940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27940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27940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27940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27940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27940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279400">
              <a:buClr>
                <a:schemeClr val="accent2"/>
              </a:buClr>
              <a:buSzPct val="100000"/>
              <a:buFont typeface="Georgia"/>
              <a:buNone/>
              <a:defRPr sz="440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342900" indent="-139700">
              <a:buClr>
                <a:schemeClr val="lt2"/>
              </a:buClr>
              <a:buSzPct val="100000"/>
              <a:buFont typeface="Georgia"/>
              <a:defRPr sz="32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42950" indent="-107950">
              <a:spcBef>
                <a:spcPts val="560"/>
              </a:spcBef>
              <a:buClr>
                <a:schemeClr val="lt2"/>
              </a:buClr>
              <a:buSzPct val="100000"/>
              <a:buFont typeface="Georgia"/>
              <a:defRPr sz="28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143000" indent="-76200">
              <a:spcBef>
                <a:spcPts val="480"/>
              </a:spcBef>
              <a:buClr>
                <a:schemeClr val="lt2"/>
              </a:buClr>
              <a:buSzPct val="100000"/>
              <a:buFont typeface="Georgia"/>
              <a:defRPr sz="24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600200" indent="-1016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057400" indent="-1016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514600" indent="-1016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2971800" indent="-1016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429000" indent="-1016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3886200" indent="-101600">
              <a:spcBef>
                <a:spcPts val="400"/>
              </a:spcBef>
              <a:buClr>
                <a:schemeClr val="lt2"/>
              </a:buClr>
              <a:buSzPct val="100000"/>
              <a:buFont typeface="Georgia"/>
              <a:defRPr sz="2000">
                <a:solidFill>
                  <a:schemeClr val="lt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7" name="Shape 7"/>
          <p:cNvSpPr/>
          <p:nvPr/>
        </p:nvSpPr>
        <p:spPr>
          <a:xfrm>
            <a:off x="0" y="990"/>
            <a:ext cx="9144000" cy="88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omprendia.com/2013/05/03/acp-ls-guest-post-social-media-monitoring-for-life-science-suppliers-7-steps-to-an-effective-strategy/" TargetMode="External"/><Relationship Id="rId4" Type="http://schemas.openxmlformats.org/officeDocument/2006/relationships/hyperlink" Target="http://progressivepopulist.org/wp-content/uploads/2013/05/rush-limbaugh-nose.jpg" TargetMode="External"/><Relationship Id="rId5" Type="http://schemas.openxmlformats.org/officeDocument/2006/relationships/hyperlink" Target="http://media.washtimes.com/media/image/2012/06/04/mets-bill-maher-baseb_lea.jpg" TargetMode="External"/><Relationship Id="rId6" Type="http://schemas.openxmlformats.org/officeDocument/2006/relationships/hyperlink" Target="http://www.charleslindbergh.com/images/fp.gif" TargetMode="External"/><Relationship Id="rId7" Type="http://schemas.openxmlformats.org/officeDocument/2006/relationships/hyperlink" Target="http://i.huffpost.com/gen/311213/thumbs/r-WALL-STREET-JOURNAL-large570.jpg" TargetMode="External"/><Relationship Id="rId8" Type="http://schemas.openxmlformats.org/officeDocument/2006/relationships/hyperlink" Target="http://www.the-digital-reader.com/wp-content/uploads/2014/02/Fcc_logo1.gif" TargetMode="External"/><Relationship Id="rId9" Type="http://schemas.openxmlformats.org/officeDocument/2006/relationships/hyperlink" Target="http://whowhatwhy.com/wp-content/uploads/2013/11/7771.jpg" TargetMode="External"/><Relationship Id="rId10" Type="http://schemas.openxmlformats.org/officeDocument/2006/relationships/hyperlink" Target="http://eofdreams.com/photo/spy/02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ctrTitle"/>
          </p:nvPr>
        </p:nvSpPr>
        <p:spPr>
          <a:xfrm>
            <a:off x="371625" y="410750"/>
            <a:ext cx="8468999" cy="1738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6000"/>
              <a:t>The American Media</a:t>
            </a:r>
          </a:p>
        </p:txBody>
      </p:sp>
      <p:sp>
        <p:nvSpPr>
          <p:cNvPr id="59" name="Shape 59"/>
          <p:cNvSpPr txBox="1">
            <a:spLocks noGrp="1"/>
          </p:cNvSpPr>
          <p:nvPr>
            <p:ph type="subTitle" idx="1"/>
          </p:nvPr>
        </p:nvSpPr>
        <p:spPr>
          <a:xfrm>
            <a:off x="685800" y="2182817"/>
            <a:ext cx="7772400" cy="8387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/>
              <a:t>Liz Bonnett and Anya Kim </a:t>
            </a:r>
          </a:p>
        </p:txBody>
      </p:sp>
      <p:pic>
        <p:nvPicPr>
          <p:cNvPr id="60" name="Shape 6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6083825" y="2425350"/>
            <a:ext cx="2756799" cy="2246774"/>
          </a:xfrm>
          <a:prstGeom prst="rect">
            <a:avLst/>
          </a:prstGeom>
          <a:ln w="1905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Citations</a:t>
            </a:r>
          </a:p>
        </p:txBody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266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 sz="1000"/>
              <a:t>1.</a:t>
            </a:r>
            <a:r>
              <a:rPr lang="en" sz="1000" u="sng">
                <a:solidFill>
                  <a:schemeClr val="hlink"/>
                </a:solidFill>
                <a:hlinkClick r:id="rId3"/>
              </a:rPr>
              <a:t>http://comprendia.com/2013/05/03/acp-ls-guest-post-social-media-monitoring-for-life-science-suppliers-7-steps-to-an-effective-strategy/</a:t>
            </a:r>
          </a:p>
          <a:p>
            <a:pPr lvl="0" rtl="0">
              <a:buNone/>
            </a:pPr>
            <a:r>
              <a:rPr lang="en" sz="1000"/>
              <a:t>2. </a:t>
            </a:r>
            <a:r>
              <a:rPr lang="en" sz="1000" u="sng">
                <a:solidFill>
                  <a:schemeClr val="hlink"/>
                </a:solidFill>
                <a:hlinkClick r:id="rId4"/>
              </a:rPr>
              <a:t>http://progressivepopulist.org/wp-content/uploads/2013/05/rush-limbaugh-nose.jpg</a:t>
            </a:r>
          </a:p>
          <a:p>
            <a:pPr lvl="0" rtl="0">
              <a:buNone/>
            </a:pPr>
            <a:r>
              <a:rPr lang="en" sz="1000"/>
              <a:t>3. </a:t>
            </a:r>
            <a:r>
              <a:rPr lang="en" sz="1000" u="sng">
                <a:solidFill>
                  <a:schemeClr val="hlink"/>
                </a:solidFill>
                <a:hlinkClick r:id="rId5"/>
              </a:rPr>
              <a:t>http://media.washtimes.com/media/image/2012/06/04/mets-bill-maher-baseb_lea.jpg</a:t>
            </a:r>
          </a:p>
          <a:p>
            <a:pPr lvl="0" rtl="0">
              <a:buNone/>
            </a:pPr>
            <a:r>
              <a:rPr lang="en" sz="1000"/>
              <a:t>4.</a:t>
            </a:r>
            <a:r>
              <a:rPr lang="en" sz="1000" u="sng">
                <a:solidFill>
                  <a:schemeClr val="hlink"/>
                </a:solidFill>
                <a:hlinkClick r:id="rId6"/>
              </a:rPr>
              <a:t>http://www.charleslindbergh.com/images/fp.gif</a:t>
            </a:r>
          </a:p>
          <a:p>
            <a:pPr lvl="0" rtl="0">
              <a:buNone/>
            </a:pPr>
            <a:r>
              <a:rPr lang="en" sz="1000"/>
              <a:t>5. </a:t>
            </a:r>
            <a:r>
              <a:rPr lang="en" sz="1000" u="sng">
                <a:solidFill>
                  <a:schemeClr val="hlink"/>
                </a:solidFill>
                <a:hlinkClick r:id="rId7"/>
              </a:rPr>
              <a:t>http://i.huffpost.com/gen/311213/thumbs/r-WALL-STREET-JOURNAL-large570.jpg</a:t>
            </a:r>
          </a:p>
          <a:p>
            <a:pPr lvl="0" rtl="0">
              <a:buNone/>
            </a:pPr>
            <a:r>
              <a:rPr lang="en" sz="1000"/>
              <a:t>6. </a:t>
            </a:r>
            <a:r>
              <a:rPr lang="en" sz="1000" u="sng">
                <a:solidFill>
                  <a:schemeClr val="hlink"/>
                </a:solidFill>
                <a:hlinkClick r:id="rId8"/>
              </a:rPr>
              <a:t>http://www.the-digital-reader.com/wp-content/uploads/2014/02/Fcc_logo1.gif</a:t>
            </a:r>
          </a:p>
          <a:p>
            <a:pPr lvl="0" rtl="0">
              <a:buNone/>
            </a:pPr>
            <a:r>
              <a:rPr lang="en" sz="1000"/>
              <a:t>7. </a:t>
            </a:r>
            <a:r>
              <a:rPr lang="en" sz="1000" u="sng">
                <a:solidFill>
                  <a:schemeClr val="hlink"/>
                </a:solidFill>
                <a:hlinkClick r:id="rId9"/>
              </a:rPr>
              <a:t>http://whowhatwhy.com/wp-content/uploads/2013/11/7771.jpg</a:t>
            </a:r>
          </a:p>
          <a:p>
            <a:pPr lvl="0" rtl="0">
              <a:buNone/>
            </a:pPr>
            <a:r>
              <a:rPr lang="en" sz="1000"/>
              <a:t>8. </a:t>
            </a:r>
            <a:r>
              <a:rPr lang="en" sz="1000" u="sng">
                <a:solidFill>
                  <a:schemeClr val="hlink"/>
                </a:solidFill>
                <a:hlinkClick r:id="rId10"/>
              </a:rPr>
              <a:t>http://eofdreams.com/photo/spy/02/</a:t>
            </a:r>
          </a:p>
          <a:p>
            <a:endParaRPr lang="en" sz="1000" u="sng">
              <a:solidFill>
                <a:schemeClr val="hlink"/>
              </a:solidFill>
              <a:hlinkClick r:id="rId10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457200" y="223553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Two Way Relationship</a:t>
            </a:r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457200" y="1191350"/>
            <a:ext cx="8229600" cy="3266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431800" rt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/>
              <a:t>Politicians and Media</a:t>
            </a:r>
          </a:p>
          <a:p>
            <a:pPr marL="914400" lvl="1" indent="-406400" rtl="0">
              <a:buClr>
                <a:schemeClr val="lt2"/>
              </a:buClr>
              <a:buSzPct val="87500"/>
              <a:buFont typeface="Courier New"/>
              <a:buChar char="o"/>
            </a:pPr>
            <a:r>
              <a:rPr lang="en"/>
              <a:t>Politicians take advantage</a:t>
            </a:r>
          </a:p>
          <a:p>
            <a:pPr marL="914400" lvl="1" indent="-406400" rtl="0">
              <a:buClr>
                <a:schemeClr val="lt2"/>
              </a:buClr>
              <a:buSzPct val="87500"/>
              <a:buFont typeface="Courier New"/>
              <a:buChar char="o"/>
            </a:pPr>
            <a:r>
              <a:rPr lang="en"/>
              <a:t>Not an exact mirror	of politics-editing, appeals to specific audiences, opinions of the members of the media</a:t>
            </a:r>
          </a:p>
          <a:p>
            <a:endParaRPr lang="en"/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Competition</a:t>
            </a:r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266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 sz="1800"/>
              <a:t>Newspapers (60%)</a:t>
            </a:r>
          </a:p>
          <a:p>
            <a:pPr marL="457200" lvl="0" indent="-342900" rt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 sz="1800"/>
              <a:t>Radio          TV </a:t>
            </a:r>
          </a:p>
          <a:p>
            <a:pPr marL="914400" lvl="1" indent="-342900" rtl="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11 thousand cable TV                                           systems</a:t>
            </a:r>
          </a:p>
          <a:p>
            <a:pPr marL="457200" lvl="0" indent="-342900" rt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 sz="1800"/>
              <a:t>Europe vs. USA</a:t>
            </a:r>
          </a:p>
          <a:p>
            <a:pPr marL="914400" lvl="1" indent="-342900" rtl="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Europe is more nationalized</a:t>
            </a:r>
          </a:p>
          <a:p>
            <a:pPr marL="914400" lvl="1" indent="-342900" rtl="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US is more local</a:t>
            </a:r>
          </a:p>
          <a:p>
            <a:pPr marL="457200" lvl="0" indent="-34290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 sz="1800"/>
              <a:t>Federal Communications Commission regulates</a:t>
            </a:r>
          </a:p>
        </p:txBody>
      </p:sp>
      <p:sp>
        <p:nvSpPr>
          <p:cNvPr id="73" name="Shape 73"/>
          <p:cNvSpPr/>
          <p:nvPr/>
        </p:nvSpPr>
        <p:spPr>
          <a:xfrm>
            <a:off x="2897525" y="1227525"/>
            <a:ext cx="246299" cy="342899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4" name="Shape 74"/>
          <p:cNvSpPr/>
          <p:nvPr/>
        </p:nvSpPr>
        <p:spPr>
          <a:xfrm>
            <a:off x="1699525" y="1570425"/>
            <a:ext cx="422063" cy="342899"/>
          </a:xfrm>
          <a:prstGeom prst="irregularSeal2">
            <a:avLst/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5" name="Shape 7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612425" y="337050"/>
            <a:ext cx="2857500" cy="233362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Shape 8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6715725" y="2475300"/>
            <a:ext cx="2428275" cy="2424325"/>
          </a:xfrm>
          <a:prstGeom prst="rect">
            <a:avLst/>
          </a:prstGeom>
        </p:spPr>
      </p:pic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National Media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92975" y="1063375"/>
            <a:ext cx="6439800" cy="3266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lnSpc>
                <a:spcPct val="115000"/>
              </a:lnSpc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 sz="1800"/>
              <a:t>Wire Services (AP),  national radio, news magazines and TV</a:t>
            </a:r>
          </a:p>
          <a:p>
            <a:pPr marL="457200" lvl="0" indent="-342900" rtl="0">
              <a:lnSpc>
                <a:spcPct val="115000"/>
              </a:lnSpc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 sz="1800"/>
              <a:t>NYT &amp; WSJ</a:t>
            </a:r>
          </a:p>
          <a:p>
            <a:pPr marL="914400" lvl="1" indent="-342900" rtl="0">
              <a:lnSpc>
                <a:spcPct val="115000"/>
              </a:lnSpc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Quantity, have political elite attention</a:t>
            </a:r>
          </a:p>
          <a:p>
            <a:pPr marL="914400" lvl="1" indent="-342900" rtl="0">
              <a:lnSpc>
                <a:spcPct val="115000"/>
              </a:lnSpc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Influence radio and talk shows</a:t>
            </a:r>
          </a:p>
          <a:p>
            <a:pPr marL="914400" lvl="1" indent="-342900" rtl="0">
              <a:lnSpc>
                <a:spcPct val="115000"/>
              </a:lnSpc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More educated/ experienced writers (also more liberal)</a:t>
            </a:r>
          </a:p>
          <a:p>
            <a:pPr marL="457200" lvl="0" indent="-342900" rtl="0">
              <a:lnSpc>
                <a:spcPct val="115000"/>
              </a:lnSpc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 sz="1800"/>
              <a:t>Roles of Press</a:t>
            </a:r>
          </a:p>
          <a:p>
            <a:pPr marL="914400" lvl="1" indent="-342900" rtl="0">
              <a:lnSpc>
                <a:spcPct val="115000"/>
              </a:lnSpc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Gatekeeper- What is an issue?</a:t>
            </a:r>
          </a:p>
          <a:p>
            <a:pPr marL="914400" lvl="1" indent="-342900" rtl="0">
              <a:lnSpc>
                <a:spcPct val="115000"/>
              </a:lnSpc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Watchdog- Keep tabs and make $$$</a:t>
            </a:r>
          </a:p>
          <a:p>
            <a:pPr marL="914400" lvl="1" indent="-342900">
              <a:lnSpc>
                <a:spcPct val="115000"/>
              </a:lnSpc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Scorekeeper- “Horse races”</a:t>
            </a:r>
          </a:p>
        </p:txBody>
      </p:sp>
      <p:pic>
        <p:nvPicPr>
          <p:cNvPr id="83" name="Shape 8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6715725" y="-8"/>
            <a:ext cx="2428274" cy="247530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Rules Governing Media</a:t>
            </a:r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68299" cy="3266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 sz="1800"/>
              <a:t>Newspapers-no license</a:t>
            </a:r>
          </a:p>
          <a:p>
            <a:pPr marL="457200" lvl="0" indent="-342900" rt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 sz="1800"/>
              <a:t>First Amendment</a:t>
            </a:r>
          </a:p>
          <a:p>
            <a:pPr marL="914400" lvl="1" indent="-342900" rtl="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no “prior restraints”</a:t>
            </a:r>
          </a:p>
          <a:p>
            <a:pPr marL="457200" lvl="0" indent="-342900" rt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 sz="1800"/>
              <a:t>Libel, obscene, incitement</a:t>
            </a:r>
          </a:p>
          <a:p>
            <a:pPr marL="914400" lvl="1" indent="-342900" rtl="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very narrowly defined</a:t>
            </a:r>
          </a:p>
          <a:p>
            <a:pPr marL="457200" lvl="0" indent="-342900" rt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 sz="1800"/>
              <a:t>Illegal to use printed words to advocate overthrow of government</a:t>
            </a:r>
          </a:p>
          <a:p>
            <a:pPr marL="457200" lvl="0" indent="-342900" rt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 sz="1800"/>
              <a:t>Privacy laws for citizens</a:t>
            </a:r>
          </a:p>
          <a:p>
            <a:pPr marL="914400" lvl="1" indent="-34290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name and picture can be printed w/o consent</a:t>
            </a:r>
          </a:p>
        </p:txBody>
      </p:sp>
      <p:pic>
        <p:nvPicPr>
          <p:cNvPr id="90" name="Shape 9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434975" y="1428750"/>
            <a:ext cx="3810000" cy="2286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Confidentiality of Sources</a:t>
            </a:r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266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81000" rt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 sz="2400"/>
              <a:t>Reporters and Government disagree</a:t>
            </a:r>
          </a:p>
          <a:p>
            <a:pPr marL="914400" lvl="1" indent="-381000" rtl="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2400"/>
              <a:t>Reporters       Government </a:t>
            </a:r>
          </a:p>
          <a:p>
            <a:pPr marL="457200" lvl="0" indent="-381000" rt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 sz="2400"/>
              <a:t>E.g. Supreme Court-general vs. Farber</a:t>
            </a:r>
          </a:p>
          <a:p>
            <a:pPr marL="914400" lvl="1" indent="-381000" rtl="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2400"/>
              <a:t>His source was killing patient</a:t>
            </a:r>
          </a:p>
          <a:p>
            <a:pPr marL="914400" lvl="1" indent="-381000" rtl="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2400"/>
              <a:t>Farber went to jail (wouldn’t reveal source)</a:t>
            </a:r>
          </a:p>
          <a:p>
            <a:pPr marL="1371600" lvl="2" indent="-381000" rtl="0">
              <a:buClr>
                <a:schemeClr val="lt2"/>
              </a:buClr>
              <a:buSzPct val="75000"/>
              <a:buFont typeface="Wingdings"/>
              <a:buChar char="§"/>
            </a:pPr>
            <a:r>
              <a:rPr lang="en"/>
              <a:t>Decision: Right to fair trial &gt; Confidentiality</a:t>
            </a:r>
          </a:p>
          <a:p>
            <a:pPr marL="457200" lvl="0" indent="-381000" rt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 sz="2400"/>
              <a:t>Government can search newspaper offices</a:t>
            </a:r>
          </a:p>
          <a:p>
            <a:pPr marL="914400" lvl="1" indent="-38100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2400"/>
              <a:t>Congress revoked- Need subpoena</a:t>
            </a:r>
          </a:p>
        </p:txBody>
      </p:sp>
      <p:sp>
        <p:nvSpPr>
          <p:cNvPr id="97" name="Shape 97"/>
          <p:cNvSpPr/>
          <p:nvPr/>
        </p:nvSpPr>
        <p:spPr>
          <a:xfrm>
            <a:off x="2865450" y="1691875"/>
            <a:ext cx="332399" cy="352199"/>
          </a:xfrm>
          <a:prstGeom prst="mathPlus">
            <a:avLst>
              <a:gd name="adj1" fmla="val 2352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98" name="Shape 98"/>
          <p:cNvSpPr/>
          <p:nvPr/>
        </p:nvSpPr>
        <p:spPr>
          <a:xfrm>
            <a:off x="5075675" y="1721275"/>
            <a:ext cx="283499" cy="293400"/>
          </a:xfrm>
          <a:prstGeom prst="mathMinus">
            <a:avLst>
              <a:gd name="adj1" fmla="val 23520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99" name="Shape 9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6381975" y="1063373"/>
            <a:ext cx="2304824" cy="1529899"/>
          </a:xfrm>
          <a:prstGeom prst="rect">
            <a:avLst/>
          </a:prstGeom>
          <a:ln w="2857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Regulating Broadcasting</a:t>
            </a:r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457200" y="938250"/>
            <a:ext cx="4498500" cy="3266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17500" rtl="0">
              <a:buClr>
                <a:schemeClr val="lt2"/>
              </a:buClr>
              <a:buSzPct val="100000"/>
              <a:buFont typeface="Georgia"/>
              <a:buChar char="●"/>
            </a:pPr>
            <a:r>
              <a:rPr lang="en" sz="1400"/>
              <a:t>License from FCC</a:t>
            </a:r>
          </a:p>
          <a:p>
            <a:pPr marL="914400" lvl="1" indent="-317500" rtl="0">
              <a:buClr>
                <a:schemeClr val="lt2"/>
              </a:buClr>
              <a:buSzPct val="100000"/>
              <a:buFont typeface="Georgia"/>
              <a:buChar char="○"/>
            </a:pPr>
            <a:r>
              <a:rPr lang="en" sz="1400"/>
              <a:t>Renewal standards-7 years radio, 5 years TV</a:t>
            </a:r>
          </a:p>
          <a:p>
            <a:pPr marL="457200" lvl="0" indent="-317500" rtl="0">
              <a:buClr>
                <a:schemeClr val="lt2"/>
              </a:buClr>
              <a:buSzPct val="100000"/>
              <a:buFont typeface="Georgia"/>
              <a:buChar char="●"/>
            </a:pPr>
            <a:r>
              <a:rPr lang="en" sz="1400"/>
              <a:t>Regulation gone down</a:t>
            </a:r>
          </a:p>
          <a:p>
            <a:pPr marL="457200" lvl="0" indent="-317500" rtl="0">
              <a:buClr>
                <a:schemeClr val="lt2"/>
              </a:buClr>
              <a:buSzPct val="100000"/>
              <a:buFont typeface="Georgia"/>
              <a:buChar char="●"/>
            </a:pPr>
            <a:r>
              <a:rPr lang="en" sz="1400"/>
              <a:t>Telecommunication Act</a:t>
            </a:r>
          </a:p>
          <a:p>
            <a:pPr marL="914400" lvl="1" indent="-317500" rtl="0">
              <a:buClr>
                <a:schemeClr val="lt2"/>
              </a:buClr>
              <a:buSzPct val="100000"/>
              <a:buFont typeface="Georgia"/>
              <a:buChar char="○"/>
            </a:pPr>
            <a:r>
              <a:rPr lang="en" sz="1400"/>
              <a:t>8 in large markets, 5 in small markets, could use it nationally</a:t>
            </a:r>
          </a:p>
          <a:p>
            <a:pPr marL="457200" lvl="0" indent="-317500" rtl="0">
              <a:buClr>
                <a:schemeClr val="lt2"/>
              </a:buClr>
              <a:buSzPct val="100000"/>
              <a:buFont typeface="Georgia"/>
              <a:buChar char="●"/>
            </a:pPr>
            <a:r>
              <a:rPr lang="en" sz="1400"/>
              <a:t>Fairness Doctrine</a:t>
            </a:r>
          </a:p>
          <a:p>
            <a:pPr marL="914400" lvl="1" indent="-317500" rtl="0">
              <a:buClr>
                <a:schemeClr val="lt2"/>
              </a:buClr>
              <a:buSzPct val="100000"/>
              <a:buFont typeface="Georgia"/>
              <a:buChar char="○"/>
            </a:pPr>
            <a:r>
              <a:rPr lang="en" sz="1400"/>
              <a:t>give time to opposing view-abandoned</a:t>
            </a:r>
          </a:p>
          <a:p>
            <a:pPr marL="457200" lvl="0" indent="-317500" rtl="0">
              <a:buClr>
                <a:schemeClr val="lt2"/>
              </a:buClr>
              <a:buSzPct val="100000"/>
              <a:buFont typeface="Georgia"/>
              <a:buChar char="●"/>
            </a:pPr>
            <a:r>
              <a:rPr lang="en" sz="1400"/>
              <a:t>Equal Time Rule</a:t>
            </a:r>
          </a:p>
          <a:p>
            <a:pPr marL="914400" lvl="1" indent="-381000">
              <a:buClr>
                <a:schemeClr val="lt2"/>
              </a:buClr>
              <a:buSzPct val="171428"/>
              <a:buFont typeface="Georgia"/>
              <a:buChar char="○"/>
            </a:pPr>
            <a:r>
              <a:rPr lang="en" sz="1400"/>
              <a:t>sell advertising time to one political candidate equally to opponents</a:t>
            </a:r>
          </a:p>
        </p:txBody>
      </p:sp>
      <p:pic>
        <p:nvPicPr>
          <p:cNvPr id="106" name="Shape 10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278075" y="1225150"/>
            <a:ext cx="3588775" cy="3267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Shape 111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6443874" y="765575"/>
            <a:ext cx="2700125" cy="2131348"/>
          </a:xfrm>
          <a:prstGeom prst="rect">
            <a:avLst/>
          </a:prstGeom>
        </p:spPr>
      </p:pic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buNone/>
            </a:pPr>
            <a:r>
              <a:rPr lang="en"/>
              <a:t>Are the National Media Biased?</a:t>
            </a:r>
          </a:p>
        </p:txBody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5244899" cy="3266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eorgia"/>
              <a:buChar char="●"/>
            </a:pPr>
            <a:r>
              <a:rPr lang="en" sz="1800"/>
              <a:t>What are the views of the national media?</a:t>
            </a:r>
          </a:p>
          <a:p>
            <a: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eorgia"/>
              <a:buChar char="○"/>
            </a:pPr>
            <a:r>
              <a:rPr lang="en" sz="1800"/>
              <a:t>More liberal, secular (p. 303)</a:t>
            </a:r>
          </a:p>
          <a:p>
            <a: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eorgia"/>
              <a:buChar char="○"/>
            </a:pPr>
            <a:r>
              <a:rPr lang="en" sz="1800"/>
              <a:t>Public recognizes</a:t>
            </a:r>
          </a:p>
          <a:p>
            <a: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eorgia"/>
              <a:buChar char="○"/>
            </a:pPr>
            <a:r>
              <a:rPr lang="en" sz="1800"/>
              <a:t>Radio Talk Shows- Conservative</a:t>
            </a: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eorgia"/>
              <a:buChar char="●"/>
            </a:pPr>
            <a:r>
              <a:rPr lang="en" sz="1800"/>
              <a:t>Do the beliefs of the media affect the news?</a:t>
            </a:r>
          </a:p>
          <a:p>
            <a: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eorgia"/>
              <a:buChar char="○"/>
            </a:pPr>
            <a:r>
              <a:rPr lang="en" sz="1800"/>
              <a:t>Should be neutral and objective </a:t>
            </a:r>
          </a:p>
          <a:p>
            <a: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eorgia"/>
              <a:buChar char="○"/>
            </a:pPr>
            <a:r>
              <a:rPr lang="en" sz="1800"/>
              <a:t>Opportunity for bias changes depending on the type of article</a:t>
            </a:r>
          </a:p>
          <a:p>
            <a: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eorgia"/>
              <a:buChar char="■"/>
            </a:pPr>
            <a:r>
              <a:rPr lang="en" sz="1800"/>
              <a:t>Routine stories, feature stories and insider stories</a:t>
            </a:r>
          </a:p>
          <a:p>
            <a: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Georgia"/>
              <a:buChar char="○"/>
            </a:pPr>
            <a:r>
              <a:rPr lang="en" sz="1800"/>
              <a:t>Public distrust has grown</a:t>
            </a:r>
          </a:p>
        </p:txBody>
      </p:sp>
      <p:pic>
        <p:nvPicPr>
          <p:cNvPr id="114" name="Shape 114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6443875" y="2896925"/>
            <a:ext cx="2700125" cy="186652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buNone/>
            </a:pPr>
            <a:r>
              <a:rPr lang="en"/>
              <a:t>Are the National Media Biased?</a:t>
            </a:r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266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buClr>
                <a:schemeClr val="lt2"/>
              </a:buClr>
              <a:buSzPct val="166666"/>
              <a:buFont typeface="Arial"/>
              <a:buChar char="•"/>
            </a:pPr>
            <a:r>
              <a:rPr lang="en" sz="1800"/>
              <a:t>Does what the media write or say influence how their readers and viewers think?</a:t>
            </a:r>
          </a:p>
          <a:p>
            <a:pPr marL="914400" lvl="1" indent="-342900" rtl="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Some will and some won’t be influenced</a:t>
            </a:r>
          </a:p>
          <a:p>
            <a:pPr marL="914400" lvl="1" indent="-342900" rtl="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Selective attention- Remember/ believe what they want to</a:t>
            </a:r>
          </a:p>
          <a:p>
            <a:pPr marL="914400" lvl="1" indent="-342900" rtl="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Studies of this would be very hard to conduct</a:t>
            </a:r>
          </a:p>
          <a:p>
            <a:pPr marL="914400" lvl="1" indent="-342900" rtl="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Really in depth study- Found editorials affect news coverage, and news coverage affects public attitudes</a:t>
            </a:r>
          </a:p>
          <a:p>
            <a:pPr marL="914400" lvl="1" indent="-342900" rtl="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Also affect what policy issues people think are important</a:t>
            </a:r>
          </a:p>
          <a:p>
            <a:pPr marL="914400" lvl="1" indent="-342900" rtl="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Media has more influence in things people aren’t familiar with</a:t>
            </a:r>
          </a:p>
          <a:p>
            <a:pPr marL="914400" lvl="1" indent="-342900">
              <a:buClr>
                <a:schemeClr val="lt2"/>
              </a:buClr>
              <a:buSzPct val="100000"/>
              <a:buFont typeface="Courier New"/>
              <a:buChar char="o"/>
            </a:pPr>
            <a:r>
              <a:rPr lang="en" sz="1800"/>
              <a:t>Proof that it affects politics- Political campaigns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lor-strip">
  <a:themeElements>
    <a:clrScheme name="Custom 458">
      <a:dk1>
        <a:srgbClr val="6A0212"/>
      </a:dk1>
      <a:lt1>
        <a:srgbClr val="B43C3E"/>
      </a:lt1>
      <a:dk2>
        <a:srgbClr val="000000"/>
      </a:dk2>
      <a:lt2>
        <a:srgbClr val="E9E0C9"/>
      </a:lt2>
      <a:accent1>
        <a:srgbClr val="D60030"/>
      </a:accent1>
      <a:accent2>
        <a:srgbClr val="FFA711"/>
      </a:accent2>
      <a:accent3>
        <a:srgbClr val="709E0B"/>
      </a:accent3>
      <a:accent4>
        <a:srgbClr val="006985"/>
      </a:accent4>
      <a:accent5>
        <a:srgbClr val="3A1E5E"/>
      </a:accent5>
      <a:accent6>
        <a:srgbClr val="FF6428"/>
      </a:accent6>
      <a:hlink>
        <a:srgbClr val="CDA43D"/>
      </a:hlink>
      <a:folHlink>
        <a:srgbClr val="744F1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442</Words>
  <Application>Microsoft Macintosh PowerPoint</Application>
  <PresentationFormat>On-screen Show (16:9)</PresentationFormat>
  <Paragraphs>80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color-strip</vt:lpstr>
      <vt:lpstr>The American Media</vt:lpstr>
      <vt:lpstr>Two Way Relationship</vt:lpstr>
      <vt:lpstr>Competition</vt:lpstr>
      <vt:lpstr>National Media</vt:lpstr>
      <vt:lpstr>Rules Governing Media</vt:lpstr>
      <vt:lpstr>Confidentiality of Sources</vt:lpstr>
      <vt:lpstr>Regulating Broadcasting</vt:lpstr>
      <vt:lpstr>Are the National Media Biased?</vt:lpstr>
      <vt:lpstr>Are the National Media Biased?</vt:lpstr>
      <vt:lpstr>Citations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American Media</dc:title>
  <cp:lastModifiedBy>Lullmann Josh J</cp:lastModifiedBy>
  <cp:revision>1</cp:revision>
  <dcterms:modified xsi:type="dcterms:W3CDTF">2014-03-31T01:40:04Z</dcterms:modified>
</cp:coreProperties>
</file>